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0" r:id="rId3"/>
    <p:sldId id="261" r:id="rId4"/>
    <p:sldId id="262" r:id="rId5"/>
    <p:sldId id="263" r:id="rId6"/>
    <p:sldId id="272" r:id="rId7"/>
    <p:sldId id="274" r:id="rId8"/>
    <p:sldId id="275" r:id="rId9"/>
    <p:sldId id="265" r:id="rId10"/>
    <p:sldId id="266" r:id="rId11"/>
    <p:sldId id="267" r:id="rId12"/>
    <p:sldId id="268" r:id="rId13"/>
    <p:sldId id="271" r:id="rId14"/>
    <p:sldId id="273" r:id="rId15"/>
    <p:sldId id="276" r:id="rId16"/>
    <p:sldId id="277" r:id="rId17"/>
    <p:sldId id="278" r:id="rId18"/>
    <p:sldId id="279" r:id="rId19"/>
  </p:sldIdLst>
  <p:sldSz cx="12192000" cy="6858000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00"/>
    <a:srgbClr val="971720"/>
    <a:srgbClr val="4A7EBB"/>
    <a:srgbClr val="16223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4F915-DDDE-4CAA-895D-614564BB8837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B5884-7D75-46CC-B688-7B54B2BD8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703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C5A5-33D0-4441-96FE-163C8B7C9D3F}" type="datetimeFigureOut">
              <a:rPr lang="en-GB" smtClean="0"/>
              <a:t>17/07/2024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4E1B5-63BC-4334-9D81-D58D41015F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7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62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798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293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453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880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484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631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874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420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525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358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155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808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895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605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191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04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17/07/2024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687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17/07/2024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128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17/07/2024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09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17/07/2024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126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17/07/2024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7470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17/07/2024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067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17/07/2024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36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17/07/2024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951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17/07/2024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62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17/07/2024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2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17/07/2024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10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90A91-0F3D-9944-94EF-F5C93CDE0643}" type="datetimeFigureOut">
              <a:rPr lang="it-IT" smtClean="0"/>
              <a:t>17/07/2024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A2948-A980-434D-BAB3-FF8DF2F469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220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slide" Target="slide16.xml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slide" Target="slide18.xml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37.png"/><Relationship Id="rId14" Type="http://schemas.openxmlformats.org/officeDocument/2006/relationships/slide" Target="slide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1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jpg"/><Relationship Id="rId5" Type="http://schemas.openxmlformats.org/officeDocument/2006/relationships/image" Target="../media/image43.png"/><Relationship Id="rId10" Type="http://schemas.openxmlformats.org/officeDocument/2006/relationships/image" Target="../media/image48.jpg"/><Relationship Id="rId4" Type="http://schemas.openxmlformats.org/officeDocument/2006/relationships/image" Target="../media/image2.png"/><Relationship Id="rId9" Type="http://schemas.openxmlformats.org/officeDocument/2006/relationships/image" Target="../media/image4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slide" Target="slide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slide" Target="slide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2.pn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11" Type="http://schemas.openxmlformats.org/officeDocument/2006/relationships/image" Target="../media/image58.png"/><Relationship Id="rId5" Type="http://schemas.openxmlformats.org/officeDocument/2006/relationships/image" Target="../media/image52.jpg"/><Relationship Id="rId10" Type="http://schemas.openxmlformats.org/officeDocument/2006/relationships/image" Target="../media/image57.jpg"/><Relationship Id="rId4" Type="http://schemas.openxmlformats.org/officeDocument/2006/relationships/slide" Target="slide10.xml"/><Relationship Id="rId9" Type="http://schemas.openxmlformats.org/officeDocument/2006/relationships/image" Target="../media/image5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2.png"/><Relationship Id="rId7" Type="http://schemas.openxmlformats.org/officeDocument/2006/relationships/image" Target="../media/image61.jp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11" Type="http://schemas.openxmlformats.org/officeDocument/2006/relationships/image" Target="../media/image65.png"/><Relationship Id="rId5" Type="http://schemas.openxmlformats.org/officeDocument/2006/relationships/image" Target="../media/image59.jpg"/><Relationship Id="rId10" Type="http://schemas.openxmlformats.org/officeDocument/2006/relationships/image" Target="../media/image64.jpg"/><Relationship Id="rId4" Type="http://schemas.openxmlformats.org/officeDocument/2006/relationships/slide" Target="slide10.xml"/><Relationship Id="rId9" Type="http://schemas.openxmlformats.org/officeDocument/2006/relationships/image" Target="../media/image6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2.pn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g"/><Relationship Id="rId11" Type="http://schemas.openxmlformats.org/officeDocument/2006/relationships/image" Target="../media/image73.png"/><Relationship Id="rId5" Type="http://schemas.openxmlformats.org/officeDocument/2006/relationships/image" Target="../media/image67.jpg"/><Relationship Id="rId10" Type="http://schemas.openxmlformats.org/officeDocument/2006/relationships/image" Target="../media/image72.jpg"/><Relationship Id="rId4" Type="http://schemas.openxmlformats.org/officeDocument/2006/relationships/slide" Target="slide10.xml"/><Relationship Id="rId9" Type="http://schemas.openxmlformats.org/officeDocument/2006/relationships/image" Target="../media/image7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slide" Target="slide1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30" name="CasellaDiTesto 9">
            <a:extLst>
              <a:ext uri="{FF2B5EF4-FFF2-40B4-BE49-F238E27FC236}">
                <a16:creationId xmlns:a16="http://schemas.microsoft.com/office/drawing/2014/main" id="{25D6C0D8-3AB5-2879-A1AE-3041DE17451A}"/>
              </a:ext>
            </a:extLst>
          </p:cNvPr>
          <p:cNvSpPr txBox="1"/>
          <p:nvPr/>
        </p:nvSpPr>
        <p:spPr>
          <a:xfrm>
            <a:off x="217714" y="1147820"/>
            <a:ext cx="9110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D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IPARTIMENTO DI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NGEGNERIA</a:t>
            </a:r>
            <a:r>
              <a:rPr lang="it-IT" dirty="0">
                <a:latin typeface="Century Gothic"/>
                <a:cs typeface="Century Gothic"/>
              </a:rPr>
              <a:t>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E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LETTRICA E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T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ECNOLOGIE DEL</a:t>
            </a:r>
            <a:r>
              <a:rPr lang="it-IT" dirty="0">
                <a:latin typeface="Century Gothic"/>
                <a:cs typeface="Century Gothic"/>
              </a:rPr>
              <a:t>L’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NFORMAZIONE</a:t>
            </a:r>
          </a:p>
          <a:p>
            <a:endParaRPr lang="it-IT" sz="800" dirty="0">
              <a:solidFill>
                <a:srgbClr val="162230"/>
              </a:solidFill>
              <a:latin typeface="Century Gothic"/>
              <a:cs typeface="Century Gothic"/>
            </a:endParaRPr>
          </a:p>
          <a:p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SCUOLA POLITECNICA E DELLE SCIENZE DI BASE</a:t>
            </a:r>
          </a:p>
        </p:txBody>
      </p:sp>
      <p:sp>
        <p:nvSpPr>
          <p:cNvPr id="32" name="CasellaDiTesto 12">
            <a:extLst>
              <a:ext uri="{FF2B5EF4-FFF2-40B4-BE49-F238E27FC236}">
                <a16:creationId xmlns:a16="http://schemas.microsoft.com/office/drawing/2014/main" id="{38EFD608-08ED-887B-303A-AEDE2A4AA94C}"/>
              </a:ext>
            </a:extLst>
          </p:cNvPr>
          <p:cNvSpPr txBox="1"/>
          <p:nvPr/>
        </p:nvSpPr>
        <p:spPr>
          <a:xfrm>
            <a:off x="213416" y="3130141"/>
            <a:ext cx="914829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>
                <a:solidFill>
                  <a:srgbClr val="971720"/>
                </a:solidFill>
                <a:latin typeface="Century Gothic"/>
                <a:cs typeface="Century Gothic"/>
              </a:rPr>
              <a:t>Analysis and Control of 1-DOF roll dynamics of a ship with active fins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  <a:p>
            <a:pPr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800" b="1" dirty="0">
                <a:latin typeface="Century Gothic"/>
                <a:cs typeface="Century Gothic"/>
              </a:rPr>
              <a:t>Mario Valentino	</a:t>
            </a:r>
            <a:br>
              <a:rPr lang="it-IT" sz="2800" b="1" dirty="0">
                <a:latin typeface="Century Gothic"/>
                <a:cs typeface="Century Gothic"/>
              </a:rPr>
            </a:br>
            <a:r>
              <a:rPr lang="it-IT" dirty="0">
                <a:latin typeface="Century Gothic"/>
                <a:cs typeface="Century Gothic"/>
              </a:rPr>
              <a:t>P38000205</a:t>
            </a:r>
            <a:endParaRPr lang="it-IT" sz="2800" dirty="0">
              <a:latin typeface="Century Gothic"/>
              <a:cs typeface="Century Gothic"/>
            </a:endParaRPr>
          </a:p>
          <a:p>
            <a:pPr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dirty="0"/>
              <a:t>	</a:t>
            </a:r>
          </a:p>
        </p:txBody>
      </p:sp>
      <p:sp>
        <p:nvSpPr>
          <p:cNvPr id="34" name="CasellaDiTesto 11">
            <a:extLst>
              <a:ext uri="{FF2B5EF4-FFF2-40B4-BE49-F238E27FC236}">
                <a16:creationId xmlns:a16="http://schemas.microsoft.com/office/drawing/2014/main" id="{544B29C9-AD94-C7B7-2FFE-708F9C0DC931}"/>
              </a:ext>
            </a:extLst>
          </p:cNvPr>
          <p:cNvSpPr txBox="1"/>
          <p:nvPr/>
        </p:nvSpPr>
        <p:spPr>
          <a:xfrm>
            <a:off x="249987" y="2375300"/>
            <a:ext cx="907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162230"/>
                </a:solidFill>
                <a:latin typeface="Century Gothic"/>
                <a:cs typeface="Century Gothic"/>
              </a:rPr>
              <a:t>LAUREA MAGISTRALE IN </a:t>
            </a:r>
            <a:r>
              <a:rPr lang="it-IT" b="1">
                <a:solidFill>
                  <a:srgbClr val="162230"/>
                </a:solidFill>
                <a:latin typeface="Century Gothic"/>
                <a:cs typeface="Century Gothic"/>
              </a:rPr>
              <a:t>INGEGNERIA DELL’AUTOMAZIONE E ROBOTICA</a:t>
            </a:r>
            <a:endParaRPr lang="it-IT" b="1" dirty="0">
              <a:solidFill>
                <a:srgbClr val="16223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65468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556749" y="1213145"/>
                <a:ext cx="7422673" cy="2181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&lt;10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minimize</a:t>
                </a:r>
                <a:r>
                  <a:rPr lang="it-IT" dirty="0"/>
                  <a:t> </a:t>
                </a:r>
                <a:r>
                  <a:rPr lang="it-IT" dirty="0" err="1"/>
                  <a:t>transient</a:t>
                </a:r>
                <a:r>
                  <a:rPr lang="it-IT" dirty="0"/>
                  <a:t> </a:t>
                </a:r>
                <a:r>
                  <a:rPr lang="it-IT" dirty="0" err="1"/>
                  <a:t>oscillations</a:t>
                </a:r>
                <a:r>
                  <a:rPr lang="it-IT" dirty="0"/>
                  <a:t>, no steady state </a:t>
                </a:r>
                <a:r>
                  <a:rPr lang="it-IT" dirty="0" err="1"/>
                  <a:t>error</a:t>
                </a:r>
                <a:endParaRPr lang="it-IT" dirty="0"/>
              </a:p>
              <a:p>
                <a:endParaRPr lang="it-IT" dirty="0">
                  <a:latin typeface="Century Gothic" panose="020B0502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dirty="0" err="1">
                    <a:latin typeface="+mj-lt"/>
                    <a:cs typeface="Arial" panose="020B0604020202020204" pitchFamily="34" charset="0"/>
                  </a:rPr>
                  <a:t>Robustness</a:t>
                </a:r>
                <a:r>
                  <a:rPr lang="it-IT" dirty="0">
                    <a:latin typeface="+mj-lt"/>
                    <a:cs typeface="Arial" panose="020B0604020202020204" pitchFamily="34" charset="0"/>
                  </a:rPr>
                  <a:t> to input </a:t>
                </a:r>
                <a:r>
                  <a:rPr lang="it-IT" dirty="0" err="1">
                    <a:latin typeface="+mj-lt"/>
                    <a:cs typeface="Arial" panose="020B0604020202020204" pitchFamily="34" charset="0"/>
                  </a:rPr>
                  <a:t>disturbance</a:t>
                </a:r>
                <a:r>
                  <a:rPr lang="it-IT" dirty="0">
                    <a:latin typeface="+mj-lt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den>
                    </m:f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sin</m:t>
                        </m:r>
                      </m:fNam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≤0</m:t>
                    </m:r>
                    <m:r>
                      <a:rPr lang="en-GB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1;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0.3, 1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e>
                    </m:d>
                  </m:oMath>
                </a14:m>
                <a:endParaRPr lang="it-IT" b="0" dirty="0">
                  <a:latin typeface="+mj-lt"/>
                  <a:cs typeface="Arial" panose="020B0604020202020204" pitchFamily="34" charset="0"/>
                </a:endParaRPr>
              </a:p>
              <a:p>
                <a:endParaRPr lang="it-IT" dirty="0">
                  <a:latin typeface="+mj-lt"/>
                  <a:cs typeface="Arial" panose="020B0604020202020204" pitchFamily="34" charset="0"/>
                </a:endParaRPr>
              </a:p>
              <a:p>
                <a:r>
                  <a:rPr lang="it-IT" dirty="0">
                    <a:latin typeface="+mj-lt"/>
                    <a:cs typeface="Arial" panose="020B0604020202020204" pitchFamily="34" charset="0"/>
                  </a:rPr>
                  <a:t>Control input </a:t>
                </a:r>
                <a:r>
                  <a:rPr lang="it-IT" dirty="0" err="1">
                    <a:latin typeface="+mj-lt"/>
                    <a:cs typeface="Arial" panose="020B0604020202020204" pitchFamily="34" charset="0"/>
                  </a:rPr>
                  <a:t>saturation</a:t>
                </a:r>
                <a:r>
                  <a:rPr lang="it-IT" dirty="0">
                    <a:latin typeface="+mj-lt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±20°</m:t>
                    </m:r>
                  </m:oMath>
                </a14:m>
                <a:endParaRPr lang="it-IT" dirty="0">
                  <a:latin typeface="+mj-lt"/>
                  <a:cs typeface="Arial" panose="020B0604020202020204" pitchFamily="34" charset="0"/>
                </a:endParaRPr>
              </a:p>
              <a:p>
                <a:endParaRPr lang="it-IT" dirty="0">
                  <a:latin typeface="Century Gothic" panose="020B0502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1745, 0</m:t>
                            </m:r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it-IT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49" y="1213145"/>
                <a:ext cx="7422673" cy="2181366"/>
              </a:xfrm>
              <a:prstGeom prst="rect">
                <a:avLst/>
              </a:prstGeom>
              <a:blipFill>
                <a:blip r:embed="rId3"/>
                <a:stretch>
                  <a:fillRect l="-657" t="-13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10"/>
          <p:cNvSpPr/>
          <p:nvPr/>
        </p:nvSpPr>
        <p:spPr>
          <a:xfrm>
            <a:off x="55808" y="6500178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 err="1">
                <a:solidFill>
                  <a:srgbClr val="971720"/>
                </a:solidFill>
                <a:latin typeface="Century Gothic"/>
                <a:cs typeface="Century Gothic"/>
              </a:rPr>
              <a:t>Synthesis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922" y="2281234"/>
            <a:ext cx="4158390" cy="125598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66F3F51-7AF7-FFF1-AF5C-EE66C1891B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464" y="122442"/>
            <a:ext cx="5145920" cy="946082"/>
          </a:xfrm>
          <a:prstGeom prst="rect">
            <a:avLst/>
          </a:prstGeom>
        </p:spPr>
      </p:pic>
      <p:grpSp>
        <p:nvGrpSpPr>
          <p:cNvPr id="26" name="Gruppo 25"/>
          <p:cNvGrpSpPr/>
          <p:nvPr/>
        </p:nvGrpSpPr>
        <p:grpSpPr>
          <a:xfrm>
            <a:off x="556749" y="4053776"/>
            <a:ext cx="2093012" cy="2064136"/>
            <a:chOff x="556749" y="4053776"/>
            <a:chExt cx="2093012" cy="2064136"/>
          </a:xfrm>
        </p:grpSpPr>
        <p:pic>
          <p:nvPicPr>
            <p:cNvPr id="14" name="Immagin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1821" y="4053776"/>
              <a:ext cx="2082868" cy="1004240"/>
            </a:xfrm>
            <a:prstGeom prst="rect">
              <a:avLst/>
            </a:prstGeom>
          </p:spPr>
        </p:pic>
        <p:pic>
          <p:nvPicPr>
            <p:cNvPr id="15" name="Immagin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49" y="5062953"/>
              <a:ext cx="2093012" cy="1054959"/>
            </a:xfrm>
            <a:prstGeom prst="rect">
              <a:avLst/>
            </a:prstGeom>
          </p:spPr>
        </p:pic>
      </p:grpSp>
      <p:sp>
        <p:nvSpPr>
          <p:cNvPr id="17" name="CasellaDiTesto 16"/>
          <p:cNvSpPr txBox="1"/>
          <p:nvPr/>
        </p:nvSpPr>
        <p:spPr>
          <a:xfrm>
            <a:off x="1247655" y="3696867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LQR</a:t>
            </a:r>
          </a:p>
        </p:txBody>
      </p:sp>
      <p:grpSp>
        <p:nvGrpSpPr>
          <p:cNvPr id="20" name="Gruppo 19"/>
          <p:cNvGrpSpPr/>
          <p:nvPr/>
        </p:nvGrpSpPr>
        <p:grpSpPr>
          <a:xfrm>
            <a:off x="3209847" y="4012306"/>
            <a:ext cx="2104614" cy="2101294"/>
            <a:chOff x="3099969" y="462795"/>
            <a:chExt cx="5992061" cy="5982613"/>
          </a:xfrm>
        </p:grpSpPr>
        <p:pic>
          <p:nvPicPr>
            <p:cNvPr id="18" name="Immagine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52363" y="462795"/>
              <a:ext cx="5887272" cy="2915057"/>
            </a:xfrm>
            <a:prstGeom prst="rect">
              <a:avLst/>
            </a:prstGeom>
          </p:spPr>
        </p:pic>
        <p:pic>
          <p:nvPicPr>
            <p:cNvPr id="19" name="Immagine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99969" y="3425562"/>
              <a:ext cx="5992061" cy="3019846"/>
            </a:xfrm>
            <a:prstGeom prst="rect">
              <a:avLst/>
            </a:prstGeom>
          </p:spPr>
        </p:pic>
      </p:grpSp>
      <p:sp>
        <p:nvSpPr>
          <p:cNvPr id="21" name="CasellaDiTesto 20"/>
          <p:cNvSpPr txBox="1"/>
          <p:nvPr/>
        </p:nvSpPr>
        <p:spPr>
          <a:xfrm>
            <a:off x="3906554" y="3630633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FBL</a:t>
            </a:r>
          </a:p>
        </p:txBody>
      </p:sp>
      <p:grpSp>
        <p:nvGrpSpPr>
          <p:cNvPr id="24" name="Gruppo 23"/>
          <p:cNvGrpSpPr/>
          <p:nvPr/>
        </p:nvGrpSpPr>
        <p:grpSpPr>
          <a:xfrm>
            <a:off x="5898022" y="3966344"/>
            <a:ext cx="2171274" cy="2099920"/>
            <a:chOff x="3114259" y="1543616"/>
            <a:chExt cx="5963482" cy="5767503"/>
          </a:xfrm>
        </p:grpSpPr>
        <p:pic>
          <p:nvPicPr>
            <p:cNvPr id="22" name="Immagine 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1646" y="1543616"/>
              <a:ext cx="5868219" cy="2953162"/>
            </a:xfrm>
            <a:prstGeom prst="rect">
              <a:avLst/>
            </a:prstGeom>
          </p:spPr>
        </p:pic>
        <p:pic>
          <p:nvPicPr>
            <p:cNvPr id="23" name="Immagine 2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14259" y="4338904"/>
              <a:ext cx="5963482" cy="2972215"/>
            </a:xfrm>
            <a:prstGeom prst="rect">
              <a:avLst/>
            </a:prstGeom>
          </p:spPr>
        </p:pic>
      </p:grpSp>
      <p:sp>
        <p:nvSpPr>
          <p:cNvPr id="25" name="CasellaDiTesto 24"/>
          <p:cNvSpPr txBox="1"/>
          <p:nvPr/>
        </p:nvSpPr>
        <p:spPr>
          <a:xfrm>
            <a:off x="6627969" y="3628218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SMC</a:t>
            </a:r>
          </a:p>
        </p:txBody>
      </p:sp>
      <p:sp>
        <p:nvSpPr>
          <p:cNvPr id="27" name="Rettangolo 26">
            <a:hlinkClick r:id="rId13" action="ppaction://hlinksldjump"/>
          </p:cNvPr>
          <p:cNvSpPr/>
          <p:nvPr/>
        </p:nvSpPr>
        <p:spPr>
          <a:xfrm>
            <a:off x="500185" y="3696867"/>
            <a:ext cx="2149576" cy="24210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hlinkClick r:id="rId14" action="ppaction://hlinksldjump"/>
          </p:cNvPr>
          <p:cNvSpPr/>
          <p:nvPr/>
        </p:nvSpPr>
        <p:spPr>
          <a:xfrm>
            <a:off x="3190477" y="3681663"/>
            <a:ext cx="2149576" cy="24210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hlinkClick r:id="rId15" action="ppaction://hlinksldjump"/>
          </p:cNvPr>
          <p:cNvSpPr/>
          <p:nvPr/>
        </p:nvSpPr>
        <p:spPr>
          <a:xfrm>
            <a:off x="5902288" y="3672734"/>
            <a:ext cx="2149576" cy="24210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" name="Immagin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60235" y="3931139"/>
            <a:ext cx="2855766" cy="2238124"/>
          </a:xfrm>
          <a:prstGeom prst="rect">
            <a:avLst/>
          </a:prstGeom>
        </p:spPr>
      </p:pic>
      <p:sp>
        <p:nvSpPr>
          <p:cNvPr id="31" name="CasellaDiTesto 30"/>
          <p:cNvSpPr txBox="1"/>
          <p:nvPr/>
        </p:nvSpPr>
        <p:spPr>
          <a:xfrm>
            <a:off x="8887138" y="3630633"/>
            <a:ext cx="264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Uncontrolled</a:t>
            </a:r>
            <a:endParaRPr lang="it-IT" dirty="0"/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74616" y="1567491"/>
            <a:ext cx="3427004" cy="200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42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566F3F51-7AF7-FFF1-AF5C-EE66C189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464" y="122442"/>
            <a:ext cx="5145920" cy="946082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 err="1">
                <a:solidFill>
                  <a:srgbClr val="971720"/>
                </a:solidFill>
                <a:latin typeface="Century Gothic"/>
                <a:cs typeface="Century Gothic"/>
              </a:rPr>
              <a:t>Synthesis</a:t>
            </a: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: </a:t>
            </a:r>
            <a:r>
              <a:rPr lang="it-IT" sz="3200" dirty="0" err="1">
                <a:solidFill>
                  <a:srgbClr val="971720"/>
                </a:solidFill>
                <a:latin typeface="Century Gothic"/>
                <a:cs typeface="Century Gothic"/>
              </a:rPr>
              <a:t>parameters</a:t>
            </a: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 </a:t>
            </a:r>
            <a:r>
              <a:rPr lang="it-IT" sz="3200" dirty="0" err="1">
                <a:solidFill>
                  <a:srgbClr val="971720"/>
                </a:solidFill>
                <a:latin typeface="Century Gothic"/>
                <a:cs typeface="Century Gothic"/>
              </a:rPr>
              <a:t>uncertainties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562706" y="1530786"/>
                <a:ext cx="4401590" cy="3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dirty="0"/>
                  <a:t>T</a:t>
                </a:r>
                <a:r>
                  <a:rPr lang="it-IT" dirty="0" err="1"/>
                  <a:t>uning</a:t>
                </a:r>
                <a:r>
                  <a:rPr lang="it-IT" dirty="0"/>
                  <a:t> 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−0.5, −0.1, 0.1, 0.5</m:t>
                        </m:r>
                      </m:e>
                    </m:d>
                  </m:oMath>
                </a14:m>
                <a:endParaRPr lang="it-IT" b="0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06" y="1530786"/>
                <a:ext cx="4401590" cy="370614"/>
              </a:xfrm>
              <a:prstGeom prst="rect">
                <a:avLst/>
              </a:prstGeom>
              <a:blipFill rotWithShape="0">
                <a:blip r:embed="rId5"/>
                <a:stretch>
                  <a:fillRect l="-3186" t="-11475" b="-229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po 13"/>
          <p:cNvGrpSpPr/>
          <p:nvPr/>
        </p:nvGrpSpPr>
        <p:grpSpPr>
          <a:xfrm>
            <a:off x="1370251" y="2153481"/>
            <a:ext cx="5662044" cy="2907096"/>
            <a:chOff x="389425" y="1224674"/>
            <a:chExt cx="10755226" cy="5522118"/>
          </a:xfrm>
        </p:grpSpPr>
        <p:pic>
          <p:nvPicPr>
            <p:cNvPr id="12" name="Immagin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9425" y="3336366"/>
              <a:ext cx="10755226" cy="3410426"/>
            </a:xfrm>
            <a:prstGeom prst="rect">
              <a:avLst/>
            </a:prstGeom>
          </p:spPr>
        </p:pic>
        <p:pic>
          <p:nvPicPr>
            <p:cNvPr id="13" name="Immagin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1428" y="1224674"/>
              <a:ext cx="6411220" cy="1952898"/>
            </a:xfrm>
            <a:prstGeom prst="rect">
              <a:avLst/>
            </a:prstGeom>
          </p:spPr>
        </p:pic>
      </p:grpSp>
      <p:pic>
        <p:nvPicPr>
          <p:cNvPr id="21" name="Immagin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261" y="3867291"/>
            <a:ext cx="3183309" cy="2386572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336" y="1387867"/>
            <a:ext cx="3307158" cy="2479424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261" y="3867292"/>
            <a:ext cx="3183308" cy="2386572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336" y="1387868"/>
            <a:ext cx="3307158" cy="247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46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 err="1">
                <a:solidFill>
                  <a:srgbClr val="971720"/>
                </a:solidFill>
                <a:latin typeface="Century Gothic"/>
                <a:cs typeface="Century Gothic"/>
              </a:rPr>
              <a:t>Conclusions</a:t>
            </a: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 and </a:t>
            </a:r>
            <a:r>
              <a:rPr lang="it-IT" sz="3200" dirty="0" err="1">
                <a:solidFill>
                  <a:srgbClr val="971720"/>
                </a:solidFill>
                <a:latin typeface="Century Gothic"/>
                <a:cs typeface="Century Gothic"/>
              </a:rPr>
              <a:t>further</a:t>
            </a: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 </a:t>
            </a:r>
            <a:r>
              <a:rPr lang="it-IT" sz="3200" dirty="0" err="1">
                <a:solidFill>
                  <a:srgbClr val="971720"/>
                </a:solidFill>
                <a:latin typeface="Century Gothic"/>
                <a:cs typeface="Century Gothic"/>
              </a:rPr>
              <a:t>developments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92370" y="918477"/>
            <a:ext cx="10910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DC00"/>
              </a:buClr>
              <a:buFont typeface="Arial" panose="020B0604020202020204" pitchFamily="34" charset="0"/>
              <a:buChar char="•"/>
            </a:pPr>
            <a:r>
              <a:rPr lang="it-IT" dirty="0" err="1"/>
              <a:t>Analyzed</a:t>
            </a:r>
            <a:r>
              <a:rPr lang="it-IT" dirty="0"/>
              <a:t> and </a:t>
            </a:r>
            <a:r>
              <a:rPr lang="it-IT" dirty="0" err="1"/>
              <a:t>interpreted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of the </a:t>
            </a:r>
            <a:r>
              <a:rPr lang="it-IT" dirty="0" err="1"/>
              <a:t>mathematical</a:t>
            </a:r>
            <a:r>
              <a:rPr lang="it-IT" dirty="0"/>
              <a:t> model on the </a:t>
            </a:r>
            <a:r>
              <a:rPr lang="it-IT" dirty="0" err="1"/>
              <a:t>physical</a:t>
            </a:r>
            <a:r>
              <a:rPr lang="it-IT" dirty="0"/>
              <a:t> </a:t>
            </a:r>
            <a:r>
              <a:rPr lang="it-IT" dirty="0" err="1"/>
              <a:t>system</a:t>
            </a:r>
            <a:br>
              <a:rPr lang="it-IT" dirty="0"/>
            </a:br>
            <a:r>
              <a:rPr lang="it-IT" dirty="0"/>
              <a:t>	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Plane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, </a:t>
            </a:r>
            <a:r>
              <a:rPr lang="it-IT" dirty="0" err="1"/>
              <a:t>Poincaré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, MATCONT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Clr>
                <a:srgbClr val="FFDC00"/>
              </a:buClr>
              <a:buFont typeface="Arial" panose="020B0604020202020204" pitchFamily="34" charset="0"/>
              <a:buChar char="•"/>
            </a:pPr>
            <a:r>
              <a:rPr lang="it-IT" dirty="0" err="1"/>
              <a:t>Developed</a:t>
            </a:r>
            <a:r>
              <a:rPr lang="it-IT" dirty="0"/>
              <a:t> and </a:t>
            </a:r>
            <a:r>
              <a:rPr lang="it-IT" dirty="0" err="1"/>
              <a:t>tested</a:t>
            </a:r>
            <a:r>
              <a:rPr lang="it-IT" dirty="0"/>
              <a:t> </a:t>
            </a:r>
            <a:r>
              <a:rPr lang="it-IT" dirty="0" err="1"/>
              <a:t>effective</a:t>
            </a:r>
            <a:r>
              <a:rPr lang="it-IT" dirty="0"/>
              <a:t> control </a:t>
            </a:r>
            <a:r>
              <a:rPr lang="it-IT" dirty="0" err="1"/>
              <a:t>strategies</a:t>
            </a:r>
            <a:br>
              <a:rPr lang="it-IT" dirty="0"/>
            </a:br>
            <a:r>
              <a:rPr lang="it-IT" dirty="0"/>
              <a:t>	LQR, FBL + LQR, SMC</a:t>
            </a:r>
            <a:br>
              <a:rPr lang="it-IT" dirty="0"/>
            </a:br>
            <a:r>
              <a:rPr lang="it-IT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492370" y="2671388"/>
            <a:ext cx="461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Does</a:t>
            </a:r>
            <a:r>
              <a:rPr lang="it-IT" dirty="0"/>
              <a:t> SMC work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LQR or FBL?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4349263" y="2657115"/>
            <a:ext cx="135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!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492370" y="3657600"/>
            <a:ext cx="31839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developments</a:t>
            </a:r>
            <a:r>
              <a:rPr lang="it-IT" dirty="0"/>
              <a:t>:</a:t>
            </a:r>
            <a:br>
              <a:rPr lang="it-IT" dirty="0"/>
            </a:br>
            <a:endParaRPr lang="it-IT" dirty="0"/>
          </a:p>
          <a:p>
            <a:pPr marL="285750" indent="-285750">
              <a:buClr>
                <a:srgbClr val="971720"/>
              </a:buClr>
              <a:buFont typeface="Arial" panose="020B0604020202020204" pitchFamily="34" charset="0"/>
              <a:buChar char="•"/>
            </a:pPr>
            <a:r>
              <a:rPr lang="it-IT" dirty="0"/>
              <a:t>Include </a:t>
            </a:r>
            <a:r>
              <a:rPr lang="it-IT" dirty="0" err="1"/>
              <a:t>actuator</a:t>
            </a:r>
            <a:r>
              <a:rPr lang="it-IT" dirty="0"/>
              <a:t> </a:t>
            </a:r>
            <a:r>
              <a:rPr lang="it-IT" dirty="0" err="1"/>
              <a:t>dynamics</a:t>
            </a:r>
            <a:br>
              <a:rPr lang="it-IT" dirty="0"/>
            </a:br>
            <a:endParaRPr lang="it-IT" dirty="0"/>
          </a:p>
          <a:p>
            <a:pPr marL="285750" indent="-285750">
              <a:buClr>
                <a:srgbClr val="971720"/>
              </a:buClr>
              <a:buFont typeface="Arial" panose="020B0604020202020204" pitchFamily="34" charset="0"/>
              <a:buChar char="•"/>
            </a:pPr>
            <a:r>
              <a:rPr lang="it-IT" dirty="0" err="1"/>
              <a:t>Higher</a:t>
            </a:r>
            <a:r>
              <a:rPr lang="it-IT" dirty="0"/>
              <a:t> DOF model</a:t>
            </a:r>
          </a:p>
          <a:p>
            <a:pPr marL="285750" indent="-285750">
              <a:buClr>
                <a:srgbClr val="971720"/>
              </a:buClr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Clr>
                <a:srgbClr val="971720"/>
              </a:buClr>
              <a:buFont typeface="Arial" panose="020B0604020202020204" pitchFamily="34" charset="0"/>
              <a:buChar char="•"/>
            </a:pPr>
            <a:r>
              <a:rPr lang="it-IT" dirty="0" err="1"/>
              <a:t>Improved</a:t>
            </a:r>
            <a:r>
              <a:rPr lang="it-IT" dirty="0"/>
              <a:t> </a:t>
            </a:r>
            <a:r>
              <a:rPr lang="it-IT" dirty="0" err="1"/>
              <a:t>disturbance</a:t>
            </a:r>
            <a:r>
              <a:rPr lang="it-IT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596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CB21EA-130A-DE6E-7162-EF5CBC38423B}"/>
              </a:ext>
            </a:extLst>
          </p:cNvPr>
          <p:cNvCxnSpPr>
            <a:cxnSpLocks/>
          </p:cNvCxnSpPr>
          <p:nvPr/>
        </p:nvCxnSpPr>
        <p:spPr>
          <a:xfrm flipV="1">
            <a:off x="4439850" y="2510006"/>
            <a:ext cx="0" cy="14854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C9BE4E-AF9F-CB39-3184-A001A93BAE84}"/>
              </a:ext>
            </a:extLst>
          </p:cNvPr>
          <p:cNvCxnSpPr>
            <a:cxnSpLocks/>
          </p:cNvCxnSpPr>
          <p:nvPr/>
        </p:nvCxnSpPr>
        <p:spPr>
          <a:xfrm flipV="1">
            <a:off x="3635178" y="2510006"/>
            <a:ext cx="0" cy="985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Mathematical Model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C96069-1821-2794-EABC-361F2E51E7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184"/>
          <a:stretch/>
        </p:blipFill>
        <p:spPr>
          <a:xfrm>
            <a:off x="2028054" y="2055858"/>
            <a:ext cx="3851955" cy="4541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76EAFB-89DC-3B64-0EB5-339EB06E8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714" y="2039732"/>
            <a:ext cx="1807554" cy="3418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80CFB4-FE97-143E-3AD3-4D9048303EA3}"/>
              </a:ext>
            </a:extLst>
          </p:cNvPr>
          <p:cNvSpPr txBox="1"/>
          <p:nvPr/>
        </p:nvSpPr>
        <p:spPr>
          <a:xfrm>
            <a:off x="327813" y="6250855"/>
            <a:ext cx="1153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Tristan Perez and 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Mogens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Blanke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. “Ship roll damping control”. In: Annual Reviews in Control 36.1 (2012), pp. 129–147. 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issn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: 1367-5788. 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doi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: https://doi .org /10.1016/j.arcontrol.2012.03.010. url: https://www.sciencedirect.com/science/article/pii/S1367578812000119.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70D11-9152-2623-E066-C9649A5386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184"/>
          <a:stretch/>
        </p:blipFill>
        <p:spPr>
          <a:xfrm>
            <a:off x="6588512" y="3960424"/>
            <a:ext cx="3851955" cy="45414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3D4B94-C116-9C50-AC13-312CBB6DF778}"/>
              </a:ext>
            </a:extLst>
          </p:cNvPr>
          <p:cNvCxnSpPr/>
          <p:nvPr/>
        </p:nvCxnSpPr>
        <p:spPr>
          <a:xfrm flipV="1">
            <a:off x="2934138" y="2510006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AF7378-CD23-5A3D-21F0-CAF0810468A0}"/>
              </a:ext>
            </a:extLst>
          </p:cNvPr>
          <p:cNvSpPr txBox="1"/>
          <p:nvPr/>
        </p:nvSpPr>
        <p:spPr>
          <a:xfrm>
            <a:off x="1670361" y="2821142"/>
            <a:ext cx="4647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Due to pressure change: proportional to the roll acceleration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9FB6B4-EFE5-C904-5265-FA3ACB54C746}"/>
              </a:ext>
            </a:extLst>
          </p:cNvPr>
          <p:cNvSpPr txBox="1"/>
          <p:nvPr/>
        </p:nvSpPr>
        <p:spPr>
          <a:xfrm>
            <a:off x="2335944" y="3495616"/>
            <a:ext cx="2598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Linear friction term (skin friction)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5F31B2-DA4E-1BB1-B81B-AF6A0F9DE2E4}"/>
              </a:ext>
            </a:extLst>
          </p:cNvPr>
          <p:cNvSpPr txBox="1"/>
          <p:nvPr/>
        </p:nvSpPr>
        <p:spPr>
          <a:xfrm>
            <a:off x="3449995" y="4077563"/>
            <a:ext cx="1979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Nonlinear damping term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2E4230-45F5-A23D-25DC-28208BDE62E5}"/>
              </a:ext>
            </a:extLst>
          </p:cNvPr>
          <p:cNvSpPr txBox="1"/>
          <p:nvPr/>
        </p:nvSpPr>
        <p:spPr>
          <a:xfrm>
            <a:off x="6793474" y="2831221"/>
            <a:ext cx="344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Restoring terms due to buoyancy and gravity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BACB04-CC93-D036-ABC5-8375AF608B91}"/>
              </a:ext>
            </a:extLst>
          </p:cNvPr>
          <p:cNvSpPr txBox="1"/>
          <p:nvPr/>
        </p:nvSpPr>
        <p:spPr>
          <a:xfrm>
            <a:off x="6673407" y="4594437"/>
            <a:ext cx="3682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Change of the parameters due to vessel velocity</a:t>
            </a:r>
          </a:p>
        </p:txBody>
      </p:sp>
      <p:sp>
        <p:nvSpPr>
          <p:cNvPr id="7" name="Freccia a sinistra 6">
            <a:hlinkClick r:id="rId6" action="ppaction://hlinksldjump"/>
          </p:cNvPr>
          <p:cNvSpPr/>
          <p:nvPr/>
        </p:nvSpPr>
        <p:spPr>
          <a:xfrm>
            <a:off x="4686766" y="278864"/>
            <a:ext cx="495292" cy="292388"/>
          </a:xfrm>
          <a:prstGeom prst="leftArrow">
            <a:avLst/>
          </a:prstGeom>
          <a:solidFill>
            <a:schemeClr val="bg1"/>
          </a:solidFill>
          <a:ln>
            <a:solidFill>
              <a:srgbClr val="9717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93F0B75D-03CB-C228-0339-AAC636FC10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3971" y="109186"/>
            <a:ext cx="2596413" cy="228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11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  <p:bldP spid="24" grpId="0"/>
      <p:bldP spid="25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Analysis: </a:t>
            </a:r>
            <a:r>
              <a:rPr lang="it-IT" sz="3200" dirty="0" err="1">
                <a:solidFill>
                  <a:srgbClr val="971720"/>
                </a:solidFill>
                <a:latin typeface="Century Gothic"/>
                <a:cs typeface="Century Gothic"/>
              </a:rPr>
              <a:t>structural</a:t>
            </a: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 </a:t>
            </a:r>
            <a:r>
              <a:rPr lang="it-IT" sz="3200" dirty="0" err="1">
                <a:solidFill>
                  <a:srgbClr val="971720"/>
                </a:solidFill>
                <a:latin typeface="Century Gothic"/>
                <a:cs typeface="Century Gothic"/>
              </a:rPr>
              <a:t>stability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F3F51-7AF7-FFF1-AF5C-EE66C1891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464" y="122442"/>
            <a:ext cx="5145920" cy="946082"/>
          </a:xfrm>
          <a:prstGeom prst="rect">
            <a:avLst/>
          </a:prstGeom>
        </p:spPr>
      </p:pic>
      <p:sp>
        <p:nvSpPr>
          <p:cNvPr id="11" name="Freccia a sinistra 10">
            <a:hlinkClick r:id="rId5" action="ppaction://hlinksldjump"/>
          </p:cNvPr>
          <p:cNvSpPr/>
          <p:nvPr/>
        </p:nvSpPr>
        <p:spPr>
          <a:xfrm>
            <a:off x="5656516" y="268635"/>
            <a:ext cx="495292" cy="292388"/>
          </a:xfrm>
          <a:prstGeom prst="leftArrow">
            <a:avLst/>
          </a:prstGeom>
          <a:solidFill>
            <a:schemeClr val="bg1"/>
          </a:solidFill>
          <a:ln>
            <a:solidFill>
              <a:srgbClr val="9717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1655" y="1829327"/>
            <a:ext cx="4220306" cy="319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02769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Analysis: </a:t>
            </a:r>
            <a:r>
              <a:rPr lang="it-IT" sz="3200" dirty="0" err="1">
                <a:solidFill>
                  <a:srgbClr val="971720"/>
                </a:solidFill>
                <a:latin typeface="Century Gothic"/>
                <a:cs typeface="Century Gothic"/>
              </a:rPr>
              <a:t>structural</a:t>
            </a: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 </a:t>
            </a:r>
            <a:r>
              <a:rPr lang="it-IT" sz="3200" dirty="0" err="1">
                <a:solidFill>
                  <a:srgbClr val="971720"/>
                </a:solidFill>
                <a:latin typeface="Century Gothic"/>
                <a:cs typeface="Century Gothic"/>
              </a:rPr>
              <a:t>stability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F3F51-7AF7-FFF1-AF5C-EE66C1891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464" y="122442"/>
            <a:ext cx="5145920" cy="946082"/>
          </a:xfrm>
          <a:prstGeom prst="rect">
            <a:avLst/>
          </a:prstGeom>
        </p:spPr>
      </p:pic>
      <p:sp>
        <p:nvSpPr>
          <p:cNvPr id="11" name="Freccia a sinistra 10">
            <a:hlinkClick r:id="rId5" action="ppaction://hlinksldjump"/>
          </p:cNvPr>
          <p:cNvSpPr/>
          <p:nvPr/>
        </p:nvSpPr>
        <p:spPr>
          <a:xfrm>
            <a:off x="5656516" y="268635"/>
            <a:ext cx="495292" cy="292388"/>
          </a:xfrm>
          <a:prstGeom prst="leftArrow">
            <a:avLst/>
          </a:prstGeom>
          <a:solidFill>
            <a:schemeClr val="bg1"/>
          </a:solidFill>
          <a:ln>
            <a:solidFill>
              <a:srgbClr val="9717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877" y="1947991"/>
            <a:ext cx="6424246" cy="296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30754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 err="1">
                <a:solidFill>
                  <a:srgbClr val="971720"/>
                </a:solidFill>
                <a:latin typeface="Century Gothic"/>
                <a:cs typeface="Century Gothic"/>
              </a:rPr>
              <a:t>Synthesis</a:t>
            </a: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: LQR</a:t>
            </a:r>
          </a:p>
        </p:txBody>
      </p:sp>
      <p:sp>
        <p:nvSpPr>
          <p:cNvPr id="11" name="Freccia a sinistra 10">
            <a:hlinkClick r:id="rId4" action="ppaction://hlinksldjump"/>
          </p:cNvPr>
          <p:cNvSpPr/>
          <p:nvPr/>
        </p:nvSpPr>
        <p:spPr>
          <a:xfrm>
            <a:off x="3144979" y="275035"/>
            <a:ext cx="495292" cy="292388"/>
          </a:xfrm>
          <a:prstGeom prst="leftArrow">
            <a:avLst/>
          </a:prstGeom>
          <a:solidFill>
            <a:schemeClr val="bg1"/>
          </a:solidFill>
          <a:ln>
            <a:solidFill>
              <a:srgbClr val="9717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26" y="3666210"/>
            <a:ext cx="2730176" cy="2730176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26" y="795905"/>
            <a:ext cx="2730176" cy="2730176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63" y="3666210"/>
            <a:ext cx="2730176" cy="2730176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63" y="795905"/>
            <a:ext cx="2730176" cy="2730176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89" y="3666210"/>
            <a:ext cx="2730176" cy="2730176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89" y="795905"/>
            <a:ext cx="2730176" cy="2730176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877" y="1149268"/>
            <a:ext cx="11504246" cy="45594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52770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 err="1">
                <a:solidFill>
                  <a:srgbClr val="971720"/>
                </a:solidFill>
                <a:latin typeface="Century Gothic"/>
                <a:cs typeface="Century Gothic"/>
              </a:rPr>
              <a:t>Synthesis</a:t>
            </a: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: FBL + LQR</a:t>
            </a:r>
          </a:p>
        </p:txBody>
      </p:sp>
      <p:sp>
        <p:nvSpPr>
          <p:cNvPr id="11" name="Freccia a sinistra 10">
            <a:hlinkClick r:id="rId4" action="ppaction://hlinksldjump"/>
          </p:cNvPr>
          <p:cNvSpPr/>
          <p:nvPr/>
        </p:nvSpPr>
        <p:spPr>
          <a:xfrm>
            <a:off x="4535326" y="268635"/>
            <a:ext cx="495292" cy="292388"/>
          </a:xfrm>
          <a:prstGeom prst="leftArrow">
            <a:avLst/>
          </a:prstGeom>
          <a:solidFill>
            <a:schemeClr val="bg1"/>
          </a:solidFill>
          <a:ln>
            <a:solidFill>
              <a:srgbClr val="9717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26" y="3666210"/>
            <a:ext cx="2730176" cy="2730176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26" y="795905"/>
            <a:ext cx="2730176" cy="2730176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63" y="3666210"/>
            <a:ext cx="2730176" cy="2730176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63" y="795905"/>
            <a:ext cx="2730176" cy="2730176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89" y="3666210"/>
            <a:ext cx="2730176" cy="2730176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89" y="795905"/>
            <a:ext cx="2730176" cy="2730176"/>
          </a:xfrm>
          <a:prstGeom prst="rect">
            <a:avLst/>
          </a:prstGeom>
        </p:spPr>
      </p:pic>
      <p:grpSp>
        <p:nvGrpSpPr>
          <p:cNvPr id="6" name="Gruppo 5"/>
          <p:cNvGrpSpPr/>
          <p:nvPr/>
        </p:nvGrpSpPr>
        <p:grpSpPr>
          <a:xfrm>
            <a:off x="1492336" y="1352890"/>
            <a:ext cx="8816156" cy="5043496"/>
            <a:chOff x="1492336" y="1352890"/>
            <a:chExt cx="8816156" cy="5043496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52213" y="1352890"/>
              <a:ext cx="6096402" cy="174788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2336" y="3100774"/>
              <a:ext cx="8816156" cy="329561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1612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 err="1">
                <a:solidFill>
                  <a:srgbClr val="971720"/>
                </a:solidFill>
                <a:latin typeface="Century Gothic"/>
                <a:cs typeface="Century Gothic"/>
              </a:rPr>
              <a:t>Synthesis</a:t>
            </a: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: SMC</a:t>
            </a:r>
          </a:p>
        </p:txBody>
      </p:sp>
      <p:sp>
        <p:nvSpPr>
          <p:cNvPr id="11" name="Freccia a sinistra 10">
            <a:hlinkClick r:id="rId4" action="ppaction://hlinksldjump"/>
          </p:cNvPr>
          <p:cNvSpPr/>
          <p:nvPr/>
        </p:nvSpPr>
        <p:spPr>
          <a:xfrm>
            <a:off x="3144979" y="275035"/>
            <a:ext cx="495292" cy="292388"/>
          </a:xfrm>
          <a:prstGeom prst="leftArrow">
            <a:avLst/>
          </a:prstGeom>
          <a:solidFill>
            <a:schemeClr val="bg1"/>
          </a:solidFill>
          <a:ln>
            <a:solidFill>
              <a:srgbClr val="9717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26" y="3666210"/>
            <a:ext cx="2730176" cy="2730176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26" y="795905"/>
            <a:ext cx="2730176" cy="2730176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63" y="3666210"/>
            <a:ext cx="2730176" cy="2730176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63" y="795905"/>
            <a:ext cx="2730176" cy="2730176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89" y="3666210"/>
            <a:ext cx="2730176" cy="2730176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89" y="795905"/>
            <a:ext cx="2730176" cy="273017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4413" y="1801678"/>
            <a:ext cx="7112002" cy="32546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83306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6417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 err="1">
                <a:solidFill>
                  <a:srgbClr val="971720"/>
                </a:solidFill>
                <a:latin typeface="Century Gothic"/>
                <a:cs typeface="Century Gothic"/>
              </a:rPr>
              <a:t>Outline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dirty="0" err="1">
                <a:solidFill>
                  <a:srgbClr val="162230"/>
                </a:solidFill>
                <a:latin typeface="Century Gothic" pitchFamily="34" charset="0"/>
              </a:rPr>
              <a:t>Motivations</a:t>
            </a:r>
            <a:endParaRPr lang="it-IT" sz="2000" dirty="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dirty="0">
                <a:solidFill>
                  <a:srgbClr val="162230"/>
                </a:solidFill>
                <a:latin typeface="Century Gothic" pitchFamily="34" charset="0"/>
              </a:rPr>
              <a:t>Mathematical model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dirty="0">
                <a:solidFill>
                  <a:srgbClr val="162230"/>
                </a:solidFill>
                <a:latin typeface="Century Gothic" pitchFamily="34" charset="0"/>
              </a:rPr>
              <a:t>Analysis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dirty="0">
                <a:solidFill>
                  <a:srgbClr val="162230"/>
                </a:solidFill>
                <a:latin typeface="Century Gothic" pitchFamily="34" charset="0"/>
              </a:rPr>
              <a:t>Equilibrium </a:t>
            </a:r>
            <a:r>
              <a:rPr lang="it-IT" sz="2000" dirty="0" err="1">
                <a:solidFill>
                  <a:srgbClr val="162230"/>
                </a:solidFill>
                <a:latin typeface="Century Gothic" pitchFamily="34" charset="0"/>
              </a:rPr>
              <a:t>points</a:t>
            </a:r>
            <a:endParaRPr lang="it-IT" sz="2000" dirty="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dirty="0" err="1">
                <a:solidFill>
                  <a:srgbClr val="162230"/>
                </a:solidFill>
                <a:latin typeface="Century Gothic" pitchFamily="34" charset="0"/>
              </a:rPr>
              <a:t>Structural</a:t>
            </a:r>
            <a:r>
              <a:rPr lang="it-IT" sz="2000" dirty="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dirty="0" err="1">
                <a:solidFill>
                  <a:srgbClr val="162230"/>
                </a:solidFill>
                <a:latin typeface="Century Gothic" pitchFamily="34" charset="0"/>
              </a:rPr>
              <a:t>stability</a:t>
            </a:r>
            <a:endParaRPr lang="it-IT" sz="2000" dirty="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dirty="0" err="1">
                <a:solidFill>
                  <a:srgbClr val="162230"/>
                </a:solidFill>
                <a:latin typeface="Century Gothic" pitchFamily="34" charset="0"/>
              </a:rPr>
              <a:t>Physical</a:t>
            </a:r>
            <a:r>
              <a:rPr lang="it-IT" sz="2000" dirty="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dirty="0" err="1">
                <a:solidFill>
                  <a:srgbClr val="162230"/>
                </a:solidFill>
                <a:latin typeface="Century Gothic" pitchFamily="34" charset="0"/>
              </a:rPr>
              <a:t>interpretation</a:t>
            </a:r>
            <a:endParaRPr lang="it-IT" sz="2000" dirty="0">
              <a:solidFill>
                <a:srgbClr val="162230"/>
              </a:solidFill>
              <a:latin typeface="Century Gothic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dirty="0" err="1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 dirty="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dirty="0">
                <a:solidFill>
                  <a:srgbClr val="162230"/>
                </a:solidFill>
                <a:latin typeface="Century Gothic" pitchFamily="34" charset="0"/>
              </a:rPr>
              <a:t>Control </a:t>
            </a:r>
            <a:r>
              <a:rPr lang="it-IT" sz="2000" dirty="0" err="1">
                <a:solidFill>
                  <a:srgbClr val="162230"/>
                </a:solidFill>
                <a:latin typeface="Century Gothic" pitchFamily="34" charset="0"/>
              </a:rPr>
              <a:t>specifications</a:t>
            </a:r>
            <a:endParaRPr lang="it-IT" sz="2000" dirty="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dirty="0" err="1">
                <a:solidFill>
                  <a:srgbClr val="162230"/>
                </a:solidFill>
                <a:latin typeface="Century Gothic" pitchFamily="34" charset="0"/>
              </a:rPr>
              <a:t>Robustness</a:t>
            </a:r>
            <a:r>
              <a:rPr lang="it-IT" sz="2000" dirty="0">
                <a:solidFill>
                  <a:srgbClr val="162230"/>
                </a:solidFill>
                <a:latin typeface="Century Gothic" pitchFamily="34" charset="0"/>
              </a:rPr>
              <a:t> to </a:t>
            </a:r>
            <a:r>
              <a:rPr lang="it-IT" sz="2000" dirty="0" err="1">
                <a:solidFill>
                  <a:srgbClr val="162230"/>
                </a:solidFill>
                <a:latin typeface="Century Gothic" pitchFamily="34" charset="0"/>
              </a:rPr>
              <a:t>disturbance</a:t>
            </a:r>
            <a:r>
              <a:rPr lang="it-IT" sz="2000" dirty="0">
                <a:solidFill>
                  <a:srgbClr val="162230"/>
                </a:solidFill>
                <a:latin typeface="Century Gothic" pitchFamily="34" charset="0"/>
              </a:rPr>
              <a:t> and </a:t>
            </a:r>
            <a:r>
              <a:rPr lang="it-IT" sz="2000" dirty="0" err="1">
                <a:solidFill>
                  <a:srgbClr val="162230"/>
                </a:solidFill>
                <a:latin typeface="Century Gothic" pitchFamily="34" charset="0"/>
              </a:rPr>
              <a:t>uncertainties</a:t>
            </a:r>
            <a:endParaRPr lang="it-IT" sz="2000" dirty="0">
              <a:solidFill>
                <a:srgbClr val="162230"/>
              </a:solidFill>
              <a:latin typeface="Century Gothic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dirty="0" err="1">
                <a:solidFill>
                  <a:srgbClr val="162230"/>
                </a:solidFill>
                <a:latin typeface="Century Gothic" pitchFamily="34" charset="0"/>
              </a:rPr>
              <a:t>Conclusions</a:t>
            </a:r>
            <a:endParaRPr lang="it-IT" sz="2000" dirty="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endParaRPr lang="it-IT" sz="2000" dirty="0">
              <a:solidFill>
                <a:srgbClr val="16223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1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Motivations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37165-70AD-C73F-7EEB-974BCA045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392" y="1094155"/>
            <a:ext cx="6003362" cy="4181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4827F5-0302-14B0-A96C-1BEA202E1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50" y="1371313"/>
            <a:ext cx="6296904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7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Mathematical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2F9E4B-8038-6770-8374-C17572C98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42" y="1593384"/>
            <a:ext cx="2338115" cy="796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F0B75D-03CB-C228-0339-AAC636FC1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3971" y="109186"/>
            <a:ext cx="2596413" cy="22809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80CFB4-FE97-143E-3AD3-4D9048303EA3}"/>
              </a:ext>
            </a:extLst>
          </p:cNvPr>
          <p:cNvSpPr txBox="1"/>
          <p:nvPr/>
        </p:nvSpPr>
        <p:spPr>
          <a:xfrm>
            <a:off x="111616" y="5827300"/>
            <a:ext cx="1153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Tristan Perez and 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Mogens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Blanke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. “Ship roll damping control”. In: Annual Reviews in Control 36.1 (2012), pp. 129–147. 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issn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: 1367-5788. 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doi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: https://doi .org /10.1016/j.arcontrol.2012.03.010. url: https://www.sciencedirect.com/science/article/pii/S1367578812000119.</a:t>
            </a:r>
          </a:p>
        </p:txBody>
      </p:sp>
      <p:pic>
        <p:nvPicPr>
          <p:cNvPr id="17" name="Picture 16">
            <a:hlinkClick r:id="rId6" action="ppaction://hlinksldjump"/>
            <a:extLst>
              <a:ext uri="{FF2B5EF4-FFF2-40B4-BE49-F238E27FC236}">
                <a16:creationId xmlns:a16="http://schemas.microsoft.com/office/drawing/2014/main" id="{01C96069-1821-2794-EABC-361F2E51E7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4148" y="1112860"/>
            <a:ext cx="3851955" cy="1036485"/>
          </a:xfrm>
          <a:prstGeom prst="rect">
            <a:avLst/>
          </a:prstGeom>
        </p:spPr>
      </p:pic>
      <p:pic>
        <p:nvPicPr>
          <p:cNvPr id="19" name="Picture 18">
            <a:hlinkClick r:id="rId6" action="ppaction://hlinksldjump"/>
            <a:extLst>
              <a:ext uri="{FF2B5EF4-FFF2-40B4-BE49-F238E27FC236}">
                <a16:creationId xmlns:a16="http://schemas.microsoft.com/office/drawing/2014/main" id="{A576EAFB-89DC-3B64-0EB5-339EB06E85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6348" y="2528851"/>
            <a:ext cx="1807554" cy="341854"/>
          </a:xfrm>
          <a:prstGeom prst="rect">
            <a:avLst/>
          </a:prstGeom>
        </p:spPr>
      </p:pic>
      <p:pic>
        <p:nvPicPr>
          <p:cNvPr id="23" name="Picture 22">
            <a:hlinkClick r:id="rId6" action="ppaction://hlinksldjump"/>
            <a:extLst>
              <a:ext uri="{FF2B5EF4-FFF2-40B4-BE49-F238E27FC236}">
                <a16:creationId xmlns:a16="http://schemas.microsoft.com/office/drawing/2014/main" id="{A94305CD-F5B7-C36A-32EA-9ABB2E1125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9498" y="3149067"/>
            <a:ext cx="2341254" cy="5598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D88C7E4-CF0A-0E29-3E28-B698D92700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042" y="4071621"/>
            <a:ext cx="5279886" cy="139299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400839-255A-A0B4-27A9-8C79BCB58C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8056" y="4281541"/>
            <a:ext cx="5002114" cy="9731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81979B-8232-3A6F-BF72-48B9D7B5EB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8620" y="4271177"/>
            <a:ext cx="5145920" cy="94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4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DD9CE86-C8CD-CF8F-E96D-A4696ADD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6" y="2407824"/>
            <a:ext cx="5002678" cy="4086312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Analysis: equilibrium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F3F51-7AF7-FFF1-AF5C-EE66C1891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464" y="122442"/>
            <a:ext cx="5145920" cy="946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3188F6-8407-3428-2C46-5E9B6BBCC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16" y="1322810"/>
            <a:ext cx="5002678" cy="1019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1374D4-6EEB-F98B-C9CD-E39BF1064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1654" y="1472608"/>
            <a:ext cx="3871540" cy="71998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6F326D4-A92C-4F56-1F09-FA0376ABEBA4}"/>
              </a:ext>
            </a:extLst>
          </p:cNvPr>
          <p:cNvGrpSpPr/>
          <p:nvPr/>
        </p:nvGrpSpPr>
        <p:grpSpPr>
          <a:xfrm>
            <a:off x="6934464" y="2339388"/>
            <a:ext cx="4972053" cy="3995887"/>
            <a:chOff x="6934464" y="2198765"/>
            <a:chExt cx="4972053" cy="399588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76EBB9-E1F1-14DC-9FE5-DB140C83D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34464" y="2229840"/>
              <a:ext cx="4972053" cy="396481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95F5DA0-DBAE-2F78-CD4C-9B0361803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69972" y="2198765"/>
              <a:ext cx="2608278" cy="167514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876CE00-25D5-A428-34DD-84F1C8972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58484" y="5309419"/>
              <a:ext cx="2823116" cy="488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517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459" y="1624420"/>
            <a:ext cx="4387930" cy="1764088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Analysis: </a:t>
            </a:r>
            <a:r>
              <a:rPr lang="it-IT" sz="3200" dirty="0" err="1">
                <a:solidFill>
                  <a:srgbClr val="971720"/>
                </a:solidFill>
                <a:latin typeface="Century Gothic"/>
                <a:cs typeface="Century Gothic"/>
              </a:rPr>
              <a:t>structural</a:t>
            </a: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 </a:t>
            </a:r>
            <a:r>
              <a:rPr lang="it-IT" sz="3200" dirty="0" err="1">
                <a:solidFill>
                  <a:srgbClr val="971720"/>
                </a:solidFill>
                <a:latin typeface="Century Gothic"/>
                <a:cs typeface="Century Gothic"/>
              </a:rPr>
              <a:t>stability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F3F51-7AF7-FFF1-AF5C-EE66C1891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464" y="122442"/>
            <a:ext cx="5145920" cy="94608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23" y="2749225"/>
            <a:ext cx="3683450" cy="2953252"/>
          </a:xfrm>
          <a:prstGeom prst="rect">
            <a:avLst/>
          </a:prstGeom>
        </p:spPr>
      </p:pic>
      <p:pic>
        <p:nvPicPr>
          <p:cNvPr id="7" name="Immagine 6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8463" y="2506464"/>
            <a:ext cx="3749352" cy="3196013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8769" y="3540736"/>
            <a:ext cx="1977310" cy="100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60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Analysis: </a:t>
            </a:r>
            <a:r>
              <a:rPr lang="it-IT" sz="3200" dirty="0" err="1">
                <a:solidFill>
                  <a:srgbClr val="971720"/>
                </a:solidFill>
                <a:latin typeface="Century Gothic"/>
                <a:cs typeface="Century Gothic"/>
              </a:rPr>
              <a:t>structural</a:t>
            </a: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 </a:t>
            </a:r>
            <a:r>
              <a:rPr lang="it-IT" sz="3200" dirty="0" err="1">
                <a:solidFill>
                  <a:srgbClr val="971720"/>
                </a:solidFill>
                <a:latin typeface="Century Gothic"/>
                <a:cs typeface="Century Gothic"/>
              </a:rPr>
              <a:t>stability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F3F51-7AF7-FFF1-AF5C-EE66C1891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464" y="122442"/>
            <a:ext cx="5145920" cy="94608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915" y="1105770"/>
            <a:ext cx="8729785" cy="3475494"/>
          </a:xfrm>
          <a:prstGeom prst="rect">
            <a:avLst/>
          </a:prstGeom>
        </p:spPr>
      </p:pic>
      <p:pic>
        <p:nvPicPr>
          <p:cNvPr id="8" name="Immagine 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860" y="2329095"/>
            <a:ext cx="4801619" cy="3598874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915" y="736072"/>
            <a:ext cx="2827870" cy="50706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5787" y="838518"/>
            <a:ext cx="2865259" cy="29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6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99" y="912957"/>
            <a:ext cx="3509518" cy="277836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660" y="744463"/>
            <a:ext cx="3476004" cy="2946862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67" y="3659425"/>
            <a:ext cx="3493293" cy="2825649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Analysis: </a:t>
            </a:r>
            <a:r>
              <a:rPr lang="it-IT" sz="3200" dirty="0" err="1">
                <a:solidFill>
                  <a:srgbClr val="971720"/>
                </a:solidFill>
                <a:latin typeface="Century Gothic"/>
                <a:cs typeface="Century Gothic"/>
              </a:rPr>
              <a:t>structural</a:t>
            </a: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 </a:t>
            </a:r>
            <a:r>
              <a:rPr lang="it-IT" sz="3200" dirty="0" err="1">
                <a:solidFill>
                  <a:srgbClr val="971720"/>
                </a:solidFill>
                <a:latin typeface="Century Gothic"/>
                <a:cs typeface="Century Gothic"/>
              </a:rPr>
              <a:t>stability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F3F51-7AF7-FFF1-AF5C-EE66C1891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464" y="122442"/>
            <a:ext cx="5145920" cy="946082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4998" y="3597760"/>
            <a:ext cx="3685340" cy="2878754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9835" y="1666552"/>
            <a:ext cx="4462704" cy="340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5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Analysis:	physical interpretation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423" y="1605176"/>
            <a:ext cx="4978838" cy="3981938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93F0B75D-03CB-C228-0339-AAC636FC1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3971" y="109186"/>
            <a:ext cx="2596413" cy="228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2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424</Words>
  <Application>Microsoft Office PowerPoint</Application>
  <PresentationFormat>Widescreen</PresentationFormat>
  <Paragraphs>91</Paragraphs>
  <Slides>18</Slides>
  <Notes>17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Century Gothic</vt:lpstr>
      <vt:lpstr>Wingdings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Università degli Studi Federico II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di studi in Ingegneria dell'Automazione</dc:title>
  <dc:subject>Presentazione</dc:subject>
  <dc:creator>Bruno Siciliano</dc:creator>
  <cp:lastModifiedBy>Mario Valentino</cp:lastModifiedBy>
  <cp:revision>101</cp:revision>
  <dcterms:created xsi:type="dcterms:W3CDTF">2013-09-05T14:27:33Z</dcterms:created>
  <dcterms:modified xsi:type="dcterms:W3CDTF">2024-07-17T10:16:17Z</dcterms:modified>
</cp:coreProperties>
</file>